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498" r:id="rId3"/>
    <p:sldId id="551" r:id="rId4"/>
    <p:sldId id="552" r:id="rId5"/>
    <p:sldId id="553" r:id="rId6"/>
    <p:sldId id="528" r:id="rId7"/>
    <p:sldId id="29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FF3D"/>
    <a:srgbClr val="003A36"/>
    <a:srgbClr val="002220"/>
    <a:srgbClr val="002A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3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93861-A8B2-4530-B5AB-70F20F11B715}" type="datetimeFigureOut">
              <a:rPr lang="uk-UA" smtClean="0"/>
              <a:pPr/>
              <a:t>20.10.2022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0F1AF-F046-491A-83EE-AFCB36CA5E5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9602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FA42D-5D17-426A-BDB2-7BF3AA4480FA}" type="datetimeFigureOut">
              <a:rPr lang="uk-UA" smtClean="0"/>
              <a:pPr/>
              <a:t>20.10.2022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32DCA-BC52-4FB1-B458-3F6B5BF8894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86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2DCA-BC52-4FB1-B458-3F6B5BF8894E}" type="slidenum">
              <a:rPr lang="uk-UA" smtClean="0"/>
              <a:pPr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602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 userDrawn="1"/>
        </p:nvSpPr>
        <p:spPr bwMode="auto">
          <a:xfrm>
            <a:off x="1" y="-10679"/>
            <a:ext cx="12192000" cy="1634470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00" y="2411342"/>
            <a:ext cx="12238800" cy="4490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0001" y="2175309"/>
            <a:ext cx="10572000" cy="2244889"/>
          </a:xfrm>
          <a:prstGeom prst="rect">
            <a:avLst/>
          </a:prstGeom>
        </p:spPr>
        <p:txBody>
          <a:bodyPr/>
          <a:lstStyle>
            <a:lvl1pPr algn="ctr">
              <a:defRPr sz="5400"/>
            </a:lvl1pPr>
          </a:lstStyle>
          <a:p>
            <a:r>
              <a:rPr lang="uk-UA" dirty="0"/>
              <a:t>Назва презентації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583565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dirty="0"/>
              <a:t>ПІБ доповідача, посада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334626" y="6362639"/>
            <a:ext cx="1343706" cy="365125"/>
          </a:xfrm>
        </p:spPr>
        <p:txBody>
          <a:bodyPr/>
          <a:lstStyle/>
          <a:p>
            <a:fld id="{813DF8E0-98FB-482A-9451-8678C2247A39}" type="datetime1">
              <a:rPr lang="uk-UA" smtClean="0"/>
              <a:t>20.10.2022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9752" y="6367530"/>
            <a:ext cx="8644320" cy="3651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78331" y="6237165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83019" y="203669"/>
            <a:ext cx="4893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КИЇВСЬКИЙ</a:t>
            </a:r>
            <a:r>
              <a:rPr lang="uk-UA" sz="2700" b="1" baseline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УНІВЕРСИТЕТ </a:t>
            </a:r>
          </a:p>
          <a:p>
            <a:r>
              <a:rPr lang="uk-UA" sz="2700" b="1" baseline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ІМЕНІ БОРИСА ГРІНЧЕНКА</a:t>
            </a:r>
            <a:endParaRPr lang="uk-UA" sz="27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якую за уваг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161"/>
            <a:ext cx="12192000" cy="4749839"/>
          </a:xfrm>
          <a:prstGeom prst="rect">
            <a:avLst/>
          </a:prstGeom>
        </p:spPr>
      </p:pic>
      <p:sp>
        <p:nvSpPr>
          <p:cNvPr id="8" name="Freeform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14065" y="2194743"/>
            <a:ext cx="6763870" cy="889768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ru-RU" sz="4400" b="0" dirty="0" err="1"/>
              <a:t>Дякую</a:t>
            </a:r>
            <a:r>
              <a:rPr lang="ru-RU" sz="4400" b="0" dirty="0"/>
              <a:t> за </a:t>
            </a:r>
            <a:r>
              <a:rPr lang="ru-RU" sz="4400" b="0" dirty="0" err="1"/>
              <a:t>увагу</a:t>
            </a:r>
            <a:r>
              <a:rPr lang="ru-RU" sz="4400" b="0" dirty="0"/>
              <a:t>!</a:t>
            </a:r>
            <a:endParaRPr lang="uk-UA" sz="4400" b="0" dirty="0"/>
          </a:p>
        </p:txBody>
      </p:sp>
    </p:spTree>
    <p:extLst>
      <p:ext uri="{BB962C8B-B14F-4D97-AF65-F5344CB8AC3E}">
        <p14:creationId xmlns:p14="http://schemas.microsoft.com/office/powerpoint/2010/main" val="374847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 userDrawn="1"/>
        </p:nvSpPr>
        <p:spPr bwMode="auto">
          <a:xfrm>
            <a:off x="1" y="-10679"/>
            <a:ext cx="12192000" cy="1634470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307" y="279328"/>
            <a:ext cx="10198979" cy="772012"/>
          </a:xfrm>
          <a:prstGeom prst="rect">
            <a:avLst/>
          </a:prstGeo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5783-8B3C-47F3-91DA-535AF69D2A23}" type="datetime1">
              <a:rPr lang="uk-UA" smtClean="0"/>
              <a:t>20.10.2022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411"/>
            <a:ext cx="12192000" cy="5879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0" y="778832"/>
            <a:ext cx="10561418" cy="1468800"/>
          </a:xfrm>
          <a:prstGeom prst="rect">
            <a:avLst/>
          </a:prstGeom>
        </p:spPr>
        <p:txBody>
          <a:bodyPr anchor="b"/>
          <a:lstStyle>
            <a:lvl1pPr algn="ctr">
              <a:defRPr sz="4800" b="1" cap="none"/>
            </a:lvl1pPr>
          </a:lstStyle>
          <a:p>
            <a:r>
              <a:rPr lang="uk-UA" dirty="0"/>
              <a:t>Заголовок розділу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C1418-D5C9-4357-83C4-4188035594D1}" type="datetime1">
              <a:rPr lang="uk-UA" smtClean="0"/>
              <a:t>20.10.2022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/>
          <p:nvPr userDrawn="1"/>
        </p:nvSpPr>
        <p:spPr bwMode="auto">
          <a:xfrm>
            <a:off x="1" y="-10679"/>
            <a:ext cx="12192000" cy="1634470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  <a:effectLst>
            <a:glow rad="50800">
              <a:schemeClr val="accent1"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E7A7-83C2-40F7-A5AA-2548F96BBA7F}" type="datetime1">
              <a:rPr lang="uk-UA" smtClean="0"/>
              <a:t>20.10.2022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74307" y="279328"/>
            <a:ext cx="10198979" cy="772012"/>
          </a:xfrm>
          <a:prstGeom prst="rect">
            <a:avLst/>
          </a:prstGeo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/>
          <p:nvPr userDrawn="1"/>
        </p:nvSpPr>
        <p:spPr bwMode="auto">
          <a:xfrm>
            <a:off x="1" y="-10679"/>
            <a:ext cx="12192000" cy="1634470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7D94-F08C-4629-91AB-BF95F2E91A6F}" type="datetime1">
              <a:rPr lang="uk-UA" smtClean="0"/>
              <a:t>20.10.2022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1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74307" y="279328"/>
            <a:ext cx="10198979" cy="772012"/>
          </a:xfrm>
          <a:prstGeom prst="rect">
            <a:avLst/>
          </a:prstGeo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 userDrawn="1"/>
        </p:nvSpPr>
        <p:spPr bwMode="auto">
          <a:xfrm>
            <a:off x="1" y="-10679"/>
            <a:ext cx="12192000" cy="1634470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C6D3-3C59-410A-B4D7-840AABCC98ED}" type="datetime1">
              <a:rPr lang="uk-UA" smtClean="0"/>
              <a:t>20.10.2022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74307" y="279328"/>
            <a:ext cx="10198979" cy="772012"/>
          </a:xfrm>
          <a:prstGeom prst="rect">
            <a:avLst/>
          </a:prstGeo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4BC7-B435-47A5-B3E6-495E00A59575}" type="datetime1">
              <a:rPr lang="uk-UA" smtClean="0"/>
              <a:t>20.10.2022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5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D622-612B-45F9-B555-CCA52B064185}" type="datetime1">
              <a:rPr lang="uk-UA" smtClean="0"/>
              <a:t>20.10.2022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405502"/>
            <a:ext cx="976879" cy="365125"/>
          </a:xfrm>
        </p:spPr>
        <p:txBody>
          <a:bodyPr/>
          <a:lstStyle/>
          <a:p>
            <a:fld id="{3704F22A-F36F-4DB4-B0AC-FD49733A2EDC}" type="datetime1">
              <a:rPr lang="uk-UA" smtClean="0"/>
              <a:t>20.10.2022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405502"/>
            <a:ext cx="3295413" cy="365125"/>
          </a:xfrm>
        </p:spPr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628002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dirty="0"/>
              <a:t>Зразок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П'ятий рівень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9752" y="6367530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362639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26358B8-3148-4D56-B1D5-B5FD9F835D68}" type="datetime1">
              <a:rPr lang="uk-UA" smtClean="0"/>
              <a:t>20.10.2022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6237165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 сполучна лінія 8"/>
          <p:cNvCxnSpPr/>
          <p:nvPr userDrawn="1"/>
        </p:nvCxnSpPr>
        <p:spPr>
          <a:xfrm>
            <a:off x="181232" y="6502685"/>
            <a:ext cx="120107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63" r:id="rId9"/>
    <p:sldLayoutId id="2147483667" r:id="rId10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002220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3.png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4502" y="1503934"/>
            <a:ext cx="11521441" cy="629666"/>
          </a:xfrm>
        </p:spPr>
        <p:txBody>
          <a:bodyPr/>
          <a:lstStyle/>
          <a:p>
            <a:r>
              <a:rPr lang="uk-UA" sz="3200" i="1" dirty="0">
                <a:solidFill>
                  <a:srgbClr val="C00000"/>
                </a:solidFill>
                <a:latin typeface="Comic Sans MS" panose="030F0702030302020204" pitchFamily="66" charset="0"/>
              </a:rPr>
              <a:t>Мистецтво і війна: бачу, чую, дію</a:t>
            </a:r>
          </a:p>
        </p:txBody>
      </p:sp>
      <p:sp>
        <p:nvSpPr>
          <p:cNvPr id="3" name="Прямоугольник 8">
            <a:extLst>
              <a:ext uri="{FF2B5EF4-FFF2-40B4-BE49-F238E27FC236}">
                <a16:creationId xmlns:a16="http://schemas.microsoft.com/office/drawing/2014/main" id="{1C0A4473-A2EB-4321-9B9C-30CF40B73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8885" y="2644170"/>
            <a:ext cx="403860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ru-RU" sz="1600" b="1" i="1" dirty="0">
                <a:solidFill>
                  <a:srgbClr val="17375E"/>
                </a:solidFill>
                <a:latin typeface="Arial" panose="020B0604020202020204" pitchFamily="34" charset="0"/>
              </a:rPr>
              <a:t>ОЛЕНА ПОЛОВІНА,</a:t>
            </a:r>
            <a:endParaRPr lang="en-US" altLang="ru-RU" sz="1600" b="1" i="1" dirty="0">
              <a:solidFill>
                <a:srgbClr val="17375E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ru-RU" sz="1600" b="1" i="1" dirty="0">
                <a:solidFill>
                  <a:srgbClr val="17375E"/>
                </a:solidFill>
                <a:latin typeface="Arial" panose="020B0604020202020204" pitchFamily="34" charset="0"/>
              </a:rPr>
              <a:t>завідувач кафедри дошкільної освіти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ru-RU" sz="1600" b="1" i="1" dirty="0">
                <a:solidFill>
                  <a:srgbClr val="17375E"/>
                </a:solidFill>
                <a:latin typeface="Arial" panose="020B0604020202020204" pitchFamily="34" charset="0"/>
              </a:rPr>
              <a:t>Факультету педагогічної освіти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ru-RU" sz="1600" b="1" i="1" dirty="0">
                <a:solidFill>
                  <a:srgbClr val="17375E"/>
                </a:solidFill>
                <a:latin typeface="Arial" panose="020B0604020202020204" pitchFamily="34" charset="0"/>
              </a:rPr>
              <a:t>кандидат педагогічних наук, доцент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ru-RU" sz="1600" b="1" i="1" dirty="0">
                <a:solidFill>
                  <a:srgbClr val="17375E"/>
                </a:solidFill>
                <a:latin typeface="Arial" panose="020B0604020202020204" pitchFamily="34" charset="0"/>
              </a:rPr>
              <a:t>ІННА КОНДРАТЕЦЬ,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ru-RU" sz="1600" b="1" i="1" dirty="0">
                <a:solidFill>
                  <a:srgbClr val="17375E"/>
                </a:solidFill>
                <a:latin typeface="Arial" panose="020B0604020202020204" pitchFamily="34" charset="0"/>
              </a:rPr>
              <a:t>старший викладач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ru-RU" sz="1600" b="1" i="1" dirty="0">
                <a:solidFill>
                  <a:srgbClr val="17375E"/>
                </a:solidFill>
                <a:latin typeface="Arial" panose="020B0604020202020204" pitchFamily="34" charset="0"/>
              </a:rPr>
              <a:t>кафедри дошкільної освіти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ru-RU" sz="1600" b="1" i="1" dirty="0">
                <a:solidFill>
                  <a:srgbClr val="17375E"/>
                </a:solidFill>
                <a:latin typeface="Arial" panose="020B0604020202020204" pitchFamily="34" charset="0"/>
              </a:rPr>
              <a:t>Факультету педагогічної освіти,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ru-RU" sz="1600" b="1" i="1" dirty="0">
                <a:solidFill>
                  <a:srgbClr val="17375E"/>
                </a:solidFill>
                <a:latin typeface="Arial" panose="020B0604020202020204" pitchFamily="34" charset="0"/>
              </a:rPr>
              <a:t>кандидат педагогічних наук  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uk-UA" altLang="ru-RU" sz="1600" b="1" i="1" dirty="0">
              <a:solidFill>
                <a:srgbClr val="17375E"/>
              </a:solidFill>
              <a:latin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C44E96-D16D-4A69-B8B4-0E77A0ECD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214"/>
          <a:stretch/>
        </p:blipFill>
        <p:spPr>
          <a:xfrm>
            <a:off x="211997" y="2133600"/>
            <a:ext cx="7479393" cy="34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70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337E190-A1B4-41C8-A4E3-BB323577A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2600" y="381000"/>
            <a:ext cx="2825750" cy="3195638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uk-UA" sz="4100" b="1" dirty="0">
                <a:solidFill>
                  <a:srgbClr val="953735"/>
                </a:solidFill>
              </a:rPr>
              <a:t> </a:t>
            </a:r>
            <a:endParaRPr lang="uk-UA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uk-UA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uk-UA" dirty="0">
              <a:solidFill>
                <a:srgbClr val="002060"/>
              </a:solidFill>
            </a:endParaRPr>
          </a:p>
          <a:p>
            <a:pPr algn="l" eaLnBrk="1" hangingPunct="1">
              <a:buFont typeface="Arial" charset="0"/>
              <a:buNone/>
              <a:defRPr/>
            </a:pPr>
            <a:endParaRPr lang="uk-UA" sz="41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: загнутый угол 3">
            <a:extLst>
              <a:ext uri="{FF2B5EF4-FFF2-40B4-BE49-F238E27FC236}">
                <a16:creationId xmlns:a16="http://schemas.microsoft.com/office/drawing/2014/main" id="{615C2506-AED7-4049-B139-192977366549}"/>
              </a:ext>
            </a:extLst>
          </p:cNvPr>
          <p:cNvSpPr/>
          <p:nvPr/>
        </p:nvSpPr>
        <p:spPr>
          <a:xfrm>
            <a:off x="6757851" y="215945"/>
            <a:ext cx="4772297" cy="817789"/>
          </a:xfrm>
          <a:prstGeom prst="foldedCorne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b="1" dirty="0"/>
              <a:t>БАЧУ 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EBA9465-A83A-4976-ACB0-FCEF014BA101}"/>
              </a:ext>
            </a:extLst>
          </p:cNvPr>
          <p:cNvGrpSpPr/>
          <p:nvPr/>
        </p:nvGrpSpPr>
        <p:grpSpPr>
          <a:xfrm>
            <a:off x="261131" y="1239994"/>
            <a:ext cx="5870125" cy="5565619"/>
            <a:chOff x="148508" y="1336390"/>
            <a:chExt cx="5870125" cy="556561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3D42B34-1D19-40B7-B15E-4D273FC32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2832" y="1341331"/>
              <a:ext cx="2272843" cy="2744894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D096765-98F1-4604-B621-00BC5D199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1362" y="4086224"/>
              <a:ext cx="3757271" cy="2815785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D2677F5-AF57-439B-A0EB-072FE1A24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508" y="4086225"/>
              <a:ext cx="2112854" cy="2629118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B1ED60A-1E0F-4460-9BA3-4390EAD81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508" y="1336390"/>
              <a:ext cx="1914325" cy="274983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2473DF2-063A-41F9-92B8-E4DEFBD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35675" y="1336390"/>
              <a:ext cx="1682958" cy="2749832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EFDBC0A-4540-4789-8737-D6A3D30F307C}"/>
              </a:ext>
            </a:extLst>
          </p:cNvPr>
          <p:cNvGrpSpPr/>
          <p:nvPr/>
        </p:nvGrpSpPr>
        <p:grpSpPr>
          <a:xfrm>
            <a:off x="6360292" y="1201224"/>
            <a:ext cx="5169856" cy="3459773"/>
            <a:chOff x="6873636" y="1439349"/>
            <a:chExt cx="5169856" cy="345977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14ED600-EFDA-4C29-BCEA-D1EEA02D2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3636" y="1439349"/>
              <a:ext cx="2005758" cy="2139881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20F36B1-249E-49D3-A56B-A26A02849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79394" y="1439349"/>
              <a:ext cx="3164098" cy="1579001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C49A1D0-6773-4199-86DE-A8E506882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29168" y="3018350"/>
              <a:ext cx="1865444" cy="1841112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A9C0606-245E-416B-B86F-3B47FD2D0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73636" y="3018350"/>
              <a:ext cx="3224987" cy="1880772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9C6B191-2B64-4C83-8411-F4AB93E3FCCD}"/>
              </a:ext>
            </a:extLst>
          </p:cNvPr>
          <p:cNvGrpSpPr/>
          <p:nvPr/>
        </p:nvGrpSpPr>
        <p:grpSpPr>
          <a:xfrm>
            <a:off x="6045888" y="4806298"/>
            <a:ext cx="5864350" cy="2051701"/>
            <a:chOff x="6045888" y="4806298"/>
            <a:chExt cx="5864350" cy="205170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D2E65EB-D3F0-4E0E-B8CD-08E386292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5888" y="4806298"/>
              <a:ext cx="1985963" cy="198596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FC01D76-EE4D-4B61-BBFE-86F686AFC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238933" y="4831048"/>
              <a:ext cx="1671305" cy="202695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1304E97-A0FF-4466-B877-A4AF5EA4C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31851" y="5160533"/>
              <a:ext cx="2224296" cy="14815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7EB4-044B-4B46-9B25-1FD8EBFFD14C}" type="datetime1">
              <a:rPr lang="uk-UA" smtClean="0"/>
              <a:t>20.10.2022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pic>
        <p:nvPicPr>
          <p:cNvPr id="12" name="ТАНЕЦЬ">
            <a:hlinkClick r:id="" action="ppaction://media"/>
            <a:extLst>
              <a:ext uri="{FF2B5EF4-FFF2-40B4-BE49-F238E27FC236}">
                <a16:creationId xmlns:a16="http://schemas.microsoft.com/office/drawing/2014/main" id="{CCA60885-3E1D-4184-ABCC-7734AD09E3B0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150" y="2616200"/>
            <a:ext cx="5184775" cy="2851150"/>
          </a:xfr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D65F2FB-879F-447C-A061-CD2F5AD29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6858" y="324231"/>
            <a:ext cx="2476500" cy="552450"/>
          </a:xfrm>
          <a:prstGeom prst="foldedCorne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b="1" dirty="0"/>
              <a:t>ЧУЮ </a:t>
            </a:r>
          </a:p>
        </p:txBody>
      </p:sp>
      <p:pic>
        <p:nvPicPr>
          <p:cNvPr id="9" name="Український хлопчик співає _Ой у лузі червона калина_">
            <a:hlinkClick r:id="" action="ppaction://media"/>
            <a:extLst>
              <a:ext uri="{FF2B5EF4-FFF2-40B4-BE49-F238E27FC236}">
                <a16:creationId xmlns:a16="http://schemas.microsoft.com/office/drawing/2014/main" id="{E2E85F8D-36BF-49EE-9B5F-EB5408071DCA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88075" y="2579688"/>
            <a:ext cx="5194300" cy="2922587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C1A524-7423-4FF6-86C0-6DD9DD2DBC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56" r="7598"/>
          <a:stretch/>
        </p:blipFill>
        <p:spPr>
          <a:xfrm>
            <a:off x="3784808" y="174748"/>
            <a:ext cx="2343150" cy="18470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DA52D3-F4F8-4669-BF3A-65CD621388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761" y="958973"/>
            <a:ext cx="2703739" cy="15140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50A007-1C50-4B9F-8CF8-1BC2FC09C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7958" y="804925"/>
            <a:ext cx="2691722" cy="15140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476F84-B1C8-414A-A53A-93CCDC9710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1125" y="919306"/>
            <a:ext cx="2909911" cy="163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6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9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FFBBA34A-3727-4E95-9436-F39AC783A82B}"/>
              </a:ext>
            </a:extLst>
          </p:cNvPr>
          <p:cNvSpPr/>
          <p:nvPr/>
        </p:nvSpPr>
        <p:spPr>
          <a:xfrm>
            <a:off x="6175476" y="125218"/>
            <a:ext cx="5224043" cy="11375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i="1" dirty="0"/>
              <a:t>Д</a:t>
            </a:r>
            <a:r>
              <a:rPr lang="ru-RU" sz="3600" i="1" dirty="0"/>
              <a:t>ІЮ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7AB136-A15E-4F5B-89A1-ED5FEF48D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" y="1290401"/>
            <a:ext cx="3166110" cy="27009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C276E6-FA2F-4EB2-A052-7E9632636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496" y="1374373"/>
            <a:ext cx="2923868" cy="24942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E7B91B-3149-415A-8006-6A36B88CD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638" y="1359424"/>
            <a:ext cx="3047202" cy="25995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8060DB6-21E7-4435-9223-CB92874EB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900" y="3953691"/>
            <a:ext cx="3404496" cy="29043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25DD15-C597-4AD7-9DA7-2469D3B3E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14" y="4004652"/>
            <a:ext cx="3404496" cy="290430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F492BB-7302-4F87-989A-0651B2B3FA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5372" y="3912265"/>
            <a:ext cx="3306272" cy="28205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3365835-91D7-4CF8-A9FB-C0CAA823A6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3975" y="1379307"/>
            <a:ext cx="2904285" cy="247758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D3D8FC-A1E3-44CF-A770-8F2E925007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4541" y="3952641"/>
            <a:ext cx="3306271" cy="28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1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FFBBA34A-3727-4E95-9436-F39AC783A82B}"/>
              </a:ext>
            </a:extLst>
          </p:cNvPr>
          <p:cNvSpPr/>
          <p:nvPr/>
        </p:nvSpPr>
        <p:spPr>
          <a:xfrm>
            <a:off x="6175476" y="125218"/>
            <a:ext cx="5224043" cy="11375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i="1" dirty="0"/>
              <a:t>Д</a:t>
            </a:r>
            <a:r>
              <a:rPr lang="ru-RU" sz="3600" i="1" dirty="0"/>
              <a:t>ІЮ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6D4E92-7392-4E26-984B-ED72AEE0F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84" y="3429000"/>
            <a:ext cx="3657916" cy="36944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212BCB-2E3A-48FF-B8E3-463155E61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683" y="1430294"/>
            <a:ext cx="3657917" cy="55478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794987-EA22-4B5F-B3DC-F356CB924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0" y="1430294"/>
            <a:ext cx="4218798" cy="59197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CD3FE7-506E-4608-B9AB-FDB00256E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421" y="1262743"/>
            <a:ext cx="3106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34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CD56E5-D97E-411E-A57C-7439E97D8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128588"/>
            <a:ext cx="10372725" cy="12239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18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Під час Другої світової війни прем’єр-міністр Великої Британії </a:t>
            </a:r>
            <a:br>
              <a:rPr lang="uk-UA" sz="18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uk-UA" sz="180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Вінстон</a:t>
            </a:r>
            <a:r>
              <a:rPr lang="uk-UA" sz="18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Черчилль відмовився від пропозиції одного з міністрів скоротити витрати </a:t>
            </a:r>
            <a:br>
              <a:rPr lang="uk-UA" sz="18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uk-UA" sz="18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на культуру заради оборони. "А за що ми тоді воюємо?" – сказав Черчилль.</a:t>
            </a:r>
          </a:p>
        </p:txBody>
      </p:sp>
      <p:sp>
        <p:nvSpPr>
          <p:cNvPr id="39939" name="Місце для дати 3">
            <a:extLst>
              <a:ext uri="{FF2B5EF4-FFF2-40B4-BE49-F238E27FC236}">
                <a16:creationId xmlns:a16="http://schemas.microsoft.com/office/drawing/2014/main" id="{ADB4876C-C439-4FE4-8727-BD118DA1C16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uk-UA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51A12C-CA26-4F42-8830-D50A1F0BB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912" y="1449827"/>
            <a:ext cx="2200275" cy="330988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C20AE1-8D0E-4438-ABD1-0D11E40B9045}"/>
              </a:ext>
            </a:extLst>
          </p:cNvPr>
          <p:cNvSpPr/>
          <p:nvPr/>
        </p:nvSpPr>
        <p:spPr>
          <a:xfrm>
            <a:off x="4319650" y="1449827"/>
            <a:ext cx="2624012" cy="59578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НА ЧАСІ?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0B06A5-94F3-46ED-A6B7-A26DA6895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402" y="1300061"/>
            <a:ext cx="1223962" cy="1223962"/>
          </a:xfrm>
          <a:prstGeom prst="rect">
            <a:avLst/>
          </a:prstGeom>
        </p:spPr>
      </p:pic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A4C2E273-FCCE-440A-A347-0394D931ADBE}"/>
              </a:ext>
            </a:extLst>
          </p:cNvPr>
          <p:cNvSpPr/>
          <p:nvPr/>
        </p:nvSpPr>
        <p:spPr>
          <a:xfrm>
            <a:off x="962026" y="3400601"/>
            <a:ext cx="742950" cy="7595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Цилиндр 11">
            <a:extLst>
              <a:ext uri="{FF2B5EF4-FFF2-40B4-BE49-F238E27FC236}">
                <a16:creationId xmlns:a16="http://schemas.microsoft.com/office/drawing/2014/main" id="{E317D1F3-13D1-4C62-969A-D8714D89EB7C}"/>
              </a:ext>
            </a:extLst>
          </p:cNvPr>
          <p:cNvSpPr/>
          <p:nvPr/>
        </p:nvSpPr>
        <p:spPr>
          <a:xfrm>
            <a:off x="291377" y="4152771"/>
            <a:ext cx="2084248" cy="1526461"/>
          </a:xfrm>
          <a:prstGeom prst="ca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Енергетичний ресурс</a:t>
            </a:r>
            <a:endParaRPr lang="ru-RU" sz="20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D0045B5-DFA6-496D-83AC-6584CDD215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529" b="15652"/>
          <a:stretch/>
        </p:blipFill>
        <p:spPr>
          <a:xfrm>
            <a:off x="8808764" y="4494151"/>
            <a:ext cx="2994569" cy="2134044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C891C06-02DE-498E-818D-CF9BD1E34E37}"/>
              </a:ext>
            </a:extLst>
          </p:cNvPr>
          <p:cNvGrpSpPr/>
          <p:nvPr/>
        </p:nvGrpSpPr>
        <p:grpSpPr>
          <a:xfrm>
            <a:off x="260794" y="2684032"/>
            <a:ext cx="8202320" cy="3640496"/>
            <a:chOff x="260794" y="2684032"/>
            <a:chExt cx="8202320" cy="3640496"/>
          </a:xfrm>
        </p:grpSpPr>
        <p:sp>
          <p:nvSpPr>
            <p:cNvPr id="10" name="Прямоугольник: багетная рамка 9">
              <a:extLst>
                <a:ext uri="{FF2B5EF4-FFF2-40B4-BE49-F238E27FC236}">
                  <a16:creationId xmlns:a16="http://schemas.microsoft.com/office/drawing/2014/main" id="{C4F3A6BF-E8B1-411D-8B7A-F49142617A87}"/>
                </a:ext>
              </a:extLst>
            </p:cNvPr>
            <p:cNvSpPr/>
            <p:nvPr/>
          </p:nvSpPr>
          <p:spPr>
            <a:xfrm>
              <a:off x="590551" y="2684032"/>
              <a:ext cx="7213792" cy="66675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2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МИСТЕЦТВО </a:t>
              </a:r>
              <a:endPara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3" name="Стрелка: вниз 12">
              <a:extLst>
                <a:ext uri="{FF2B5EF4-FFF2-40B4-BE49-F238E27FC236}">
                  <a16:creationId xmlns:a16="http://schemas.microsoft.com/office/drawing/2014/main" id="{C6926E10-7BCB-4869-9687-76749D90714C}"/>
                </a:ext>
              </a:extLst>
            </p:cNvPr>
            <p:cNvSpPr/>
            <p:nvPr/>
          </p:nvSpPr>
          <p:spPr>
            <a:xfrm>
              <a:off x="4015681" y="3506694"/>
              <a:ext cx="742950" cy="1160355"/>
            </a:xfrm>
            <a:prstGeom prst="down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трелка: вниз 13">
              <a:extLst>
                <a:ext uri="{FF2B5EF4-FFF2-40B4-BE49-F238E27FC236}">
                  <a16:creationId xmlns:a16="http://schemas.microsoft.com/office/drawing/2014/main" id="{32321B5B-252C-4C7B-BDC4-339868AAF137}"/>
                </a:ext>
              </a:extLst>
            </p:cNvPr>
            <p:cNvSpPr/>
            <p:nvPr/>
          </p:nvSpPr>
          <p:spPr>
            <a:xfrm>
              <a:off x="6868589" y="3410125"/>
              <a:ext cx="742950" cy="497423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Цилиндр 16">
              <a:extLst>
                <a:ext uri="{FF2B5EF4-FFF2-40B4-BE49-F238E27FC236}">
                  <a16:creationId xmlns:a16="http://schemas.microsoft.com/office/drawing/2014/main" id="{1E1BA61A-934A-46CE-87DE-F5634E4F66D1}"/>
                </a:ext>
              </a:extLst>
            </p:cNvPr>
            <p:cNvSpPr/>
            <p:nvPr/>
          </p:nvSpPr>
          <p:spPr>
            <a:xfrm>
              <a:off x="3383237" y="4667049"/>
              <a:ext cx="2084249" cy="1657479"/>
            </a:xfrm>
            <a:prstGeom prst="can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b="1" dirty="0"/>
                <a:t>Маркер ідентичності </a:t>
              </a:r>
              <a:endParaRPr lang="ru-RU" sz="2000" b="1" dirty="0"/>
            </a:p>
          </p:txBody>
        </p:sp>
        <p:sp>
          <p:nvSpPr>
            <p:cNvPr id="18" name="Цилиндр 17">
              <a:extLst>
                <a:ext uri="{FF2B5EF4-FFF2-40B4-BE49-F238E27FC236}">
                  <a16:creationId xmlns:a16="http://schemas.microsoft.com/office/drawing/2014/main" id="{B945CDF5-E267-4B43-A1BA-36D1D2385AB1}"/>
                </a:ext>
              </a:extLst>
            </p:cNvPr>
            <p:cNvSpPr/>
            <p:nvPr/>
          </p:nvSpPr>
          <p:spPr>
            <a:xfrm>
              <a:off x="6262839" y="3955037"/>
              <a:ext cx="2200275" cy="1500624"/>
            </a:xfrm>
            <a:prstGeom prst="can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b="1" dirty="0"/>
                <a:t>Спосіб регуляції емоціями</a:t>
              </a:r>
              <a:endParaRPr lang="ru-RU" sz="2000" b="1" dirty="0"/>
            </a:p>
          </p:txBody>
        </p:sp>
        <p:sp>
          <p:nvSpPr>
            <p:cNvPr id="19" name="Стрелка: вниз 18">
              <a:extLst>
                <a:ext uri="{FF2B5EF4-FFF2-40B4-BE49-F238E27FC236}">
                  <a16:creationId xmlns:a16="http://schemas.microsoft.com/office/drawing/2014/main" id="{516362E4-B70B-4664-BB51-960D958F1902}"/>
                </a:ext>
              </a:extLst>
            </p:cNvPr>
            <p:cNvSpPr/>
            <p:nvPr/>
          </p:nvSpPr>
          <p:spPr>
            <a:xfrm>
              <a:off x="931443" y="3410125"/>
              <a:ext cx="742950" cy="759500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Цилиндр 19">
              <a:extLst>
                <a:ext uri="{FF2B5EF4-FFF2-40B4-BE49-F238E27FC236}">
                  <a16:creationId xmlns:a16="http://schemas.microsoft.com/office/drawing/2014/main" id="{56153778-6FA5-4E6F-B843-5EFC4E571CDF}"/>
                </a:ext>
              </a:extLst>
            </p:cNvPr>
            <p:cNvSpPr/>
            <p:nvPr/>
          </p:nvSpPr>
          <p:spPr>
            <a:xfrm>
              <a:off x="260794" y="4162295"/>
              <a:ext cx="2084248" cy="1526461"/>
            </a:xfrm>
            <a:prstGeom prst="can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b="1" dirty="0"/>
                <a:t>Енергетичний ресурс</a:t>
              </a:r>
              <a:endParaRPr lang="ru-R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29438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</a:t>
            </a:r>
            <a:br>
              <a:rPr lang="uk-UA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СПІВПРАЦЮ!</a:t>
            </a:r>
          </a:p>
        </p:txBody>
      </p:sp>
      <p:sp>
        <p:nvSpPr>
          <p:cNvPr id="4" name="Підзаголовок 2"/>
          <p:cNvSpPr txBox="1">
            <a:spLocks/>
          </p:cNvSpPr>
          <p:nvPr/>
        </p:nvSpPr>
        <p:spPr>
          <a:xfrm>
            <a:off x="2030662" y="5022762"/>
            <a:ext cx="8238093" cy="129167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5450"/>
              </a:buClr>
              <a:buSzPct val="150000"/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5450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5450"/>
              </a:buClr>
              <a:buSzPct val="15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5450"/>
              </a:buClr>
              <a:buSzPct val="15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uk-UA" sz="35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КАФЕДРА ДОШКІЛЬНОЇ ОСВІТИ </a:t>
            </a:r>
          </a:p>
        </p:txBody>
      </p:sp>
    </p:spTree>
    <p:extLst>
      <p:ext uri="{BB962C8B-B14F-4D97-AF65-F5344CB8AC3E}">
        <p14:creationId xmlns:p14="http://schemas.microsoft.com/office/powerpoint/2010/main" val="2725039389"/>
      </p:ext>
    </p:extLst>
  </p:cSld>
  <p:clrMapOvr>
    <a:masterClrMapping/>
  </p:clrMapOvr>
</p:sld>
</file>

<file path=ppt/theme/theme1.xml><?xml version="1.0" encoding="utf-8"?>
<a:theme xmlns:a="http://schemas.openxmlformats.org/drawingml/2006/main" name="Цитований текст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презентації-4X3.potx" id="{7C36AF12-462F-4213-BC0A-F2F1057D9232}" vid="{B5FDAD68-32DD-41B3-855D-5002CE95D27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Щоденник мистецьких вражень. ІНСТАЛЯЦІЇ</Template>
  <TotalTime>1473</TotalTime>
  <Words>111</Words>
  <Application>Microsoft Office PowerPoint</Application>
  <PresentationFormat>Широкоэкранный</PresentationFormat>
  <Paragraphs>28</Paragraphs>
  <Slides>7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Comic Sans MS</vt:lpstr>
      <vt:lpstr>Garamond</vt:lpstr>
      <vt:lpstr>Times New Roman</vt:lpstr>
      <vt:lpstr>Wingdings 2</vt:lpstr>
      <vt:lpstr>Цитований текст</vt:lpstr>
      <vt:lpstr>Мистецтво і війна: бачу, чую, дію</vt:lpstr>
      <vt:lpstr>Презентация PowerPoint</vt:lpstr>
      <vt:lpstr>ЧУЮ </vt:lpstr>
      <vt:lpstr>Презентация PowerPoint</vt:lpstr>
      <vt:lpstr>Презентация PowerPoint</vt:lpstr>
      <vt:lpstr>Під час Другої світової війни прем’єр-міністр Великої Британії  Вінстон Черчилль відмовився від пропозиції одного з міністрів скоротити витрати  на культуру заради оборони. "А за що ми тоді воюємо?" – сказав Черчилль.</vt:lpstr>
      <vt:lpstr>ДЯКУЄМО  ЗА СПІВПРАЦЮ!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ПЕРФОРМАНСИ  СУЧАСНИХ ХУДОЖНИКІВ</dc:title>
  <dc:creator>adm</dc:creator>
  <cp:lastModifiedBy>i.kjndratets@outlook.com</cp:lastModifiedBy>
  <cp:revision>199</cp:revision>
  <dcterms:created xsi:type="dcterms:W3CDTF">2021-11-23T09:22:40Z</dcterms:created>
  <dcterms:modified xsi:type="dcterms:W3CDTF">2022-10-20T09:18:55Z</dcterms:modified>
</cp:coreProperties>
</file>