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58" r:id="rId4"/>
    <p:sldId id="283" r:id="rId5"/>
    <p:sldId id="279" r:id="rId6"/>
    <p:sldId id="280" r:id="rId7"/>
    <p:sldId id="281" r:id="rId8"/>
    <p:sldId id="270" r:id="rId9"/>
    <p:sldId id="282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Barlow Condensed" charset="0"/>
      <p:regular r:id="rId16"/>
      <p:bold r:id="rId17"/>
      <p:italic r:id="rId18"/>
      <p:bold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76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661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2abee7c50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2abee7c50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82abee7c50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82abee7c50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gradFill>
          <a:gsLst>
            <a:gs pos="0">
              <a:schemeClr val="dk1"/>
            </a:gs>
            <a:gs pos="70000">
              <a:schemeClr val="accent3"/>
            </a:gs>
            <a:gs pos="100000">
              <a:schemeClr val="accent3"/>
            </a:gs>
          </a:gsLst>
          <a:lin ang="18900044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98393" y="3355787"/>
            <a:ext cx="3418542" cy="2775983"/>
            <a:chOff x="598393" y="3367740"/>
            <a:chExt cx="3418542" cy="2775983"/>
          </a:xfrm>
        </p:grpSpPr>
        <p:sp>
          <p:nvSpPr>
            <p:cNvPr id="10" name="Google Shape;10;p2"/>
            <p:cNvSpPr/>
            <p:nvPr/>
          </p:nvSpPr>
          <p:spPr>
            <a:xfrm>
              <a:off x="598393" y="3697287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9129" y="3836893"/>
              <a:ext cx="3173400" cy="68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15999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14393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12787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11181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09575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2117" y="5265271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5105" y="5450541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342652" y="3355787"/>
            <a:ext cx="3418542" cy="2775983"/>
            <a:chOff x="4300816" y="3376705"/>
            <a:chExt cx="3418542" cy="2775983"/>
          </a:xfrm>
        </p:grpSpPr>
        <p:sp>
          <p:nvSpPr>
            <p:cNvPr id="20" name="Google Shape;20;p2"/>
            <p:cNvSpPr/>
            <p:nvPr/>
          </p:nvSpPr>
          <p:spPr>
            <a:xfrm>
              <a:off x="4300816" y="3706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31552" y="3845858"/>
              <a:ext cx="3173400" cy="68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18422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16816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5210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13604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11998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34540" y="5274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77528" y="5459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086910" y="3355787"/>
            <a:ext cx="3418542" cy="2775983"/>
            <a:chOff x="8086910" y="3355787"/>
            <a:chExt cx="3418542" cy="2775983"/>
          </a:xfrm>
        </p:grpSpPr>
        <p:sp>
          <p:nvSpPr>
            <p:cNvPr id="30" name="Google Shape;30;p2"/>
            <p:cNvSpPr/>
            <p:nvPr/>
          </p:nvSpPr>
          <p:spPr>
            <a:xfrm>
              <a:off x="8086910" y="3685334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17646" y="3824940"/>
              <a:ext cx="3173400" cy="687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504516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102910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01304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299698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98092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220634" y="5253318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63622" y="5438588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31733" y="283882"/>
            <a:ext cx="3418542" cy="2775983"/>
            <a:chOff x="8131733" y="328705"/>
            <a:chExt cx="3418542" cy="2775983"/>
          </a:xfrm>
        </p:grpSpPr>
        <p:sp>
          <p:nvSpPr>
            <p:cNvPr id="40" name="Google Shape;40;p2"/>
            <p:cNvSpPr/>
            <p:nvPr/>
          </p:nvSpPr>
          <p:spPr>
            <a:xfrm>
              <a:off x="8131733" y="658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62469" y="797858"/>
              <a:ext cx="3173400" cy="687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9339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47733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746127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344521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942915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5457" y="2226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08445" y="2411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4393450" y="283882"/>
            <a:ext cx="3418542" cy="2775983"/>
            <a:chOff x="4393450" y="283882"/>
            <a:chExt cx="3418542" cy="2775983"/>
          </a:xfrm>
        </p:grpSpPr>
        <p:sp>
          <p:nvSpPr>
            <p:cNvPr id="50" name="Google Shape;50;p2"/>
            <p:cNvSpPr/>
            <p:nvPr/>
          </p:nvSpPr>
          <p:spPr>
            <a:xfrm>
              <a:off x="4393450" y="613429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24186" y="753035"/>
              <a:ext cx="3173400" cy="687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11056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409450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07844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06238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04632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527174" y="2181413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70162" y="2366683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CUSTOM_5"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73" name="Google Shape;73;p3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>
  <p:cSld name="CUSTOM_5_1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91" name="Google Shape;91;p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CUSTOM_5_1_1">
    <p:bg>
      <p:bgPr>
        <a:solidFill>
          <a:schemeClr val="accent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5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09" name="Google Shape;109;p5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">
  <p:cSld name="CUSTOM_5_1_1_1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6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27" name="Google Shape;127;p6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CUSTOM_5_1_1_1_1"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45" name="Google Shape;145;p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 1">
  <p:cSld name="CUSTOM_13_1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ina300468/afse2hhw0ep9tfl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ordwall.net/resource/37143768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learningapps.org/display?v=pq0gh7sn32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ditchthattextbook.com/free-google-slides-and-powerpoint-themes-for-teachers/" TargetMode="External"/><Relationship Id="rId4" Type="http://schemas.openxmlformats.org/officeDocument/2006/relationships/hyperlink" Target="https://drive.google.com/file/d/1glTCOdEGXcyup727qy2itKFkee99i7-s/view?usp=sharing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-weSiKXiqQaz-8SGGIVw0UubS24DzRZ/view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4536141" y="1529976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200" b="1" dirty="0">
                <a:latin typeface="Century Gothic"/>
                <a:ea typeface="Century Gothic"/>
                <a:cs typeface="Century Gothic"/>
                <a:sym typeface="Century Gothic"/>
              </a:rPr>
              <a:t>ПЛАТФОРМИ </a:t>
            </a:r>
            <a:r>
              <a:rPr lang="uk-UA" b="1" dirty="0">
                <a:latin typeface="Century Gothic"/>
                <a:ea typeface="Century Gothic"/>
                <a:cs typeface="Century Gothic"/>
                <a:sym typeface="Century Gothic"/>
              </a:rPr>
              <a:t>ДЛЯ ДИСТАНЦІЙНОГО НАВЧАННЯ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8256487" y="1538581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200" b="1" dirty="0">
                <a:latin typeface="Century Gothic"/>
                <a:ea typeface="Century Gothic"/>
                <a:cs typeface="Century Gothic"/>
                <a:sym typeface="Century Gothic"/>
              </a:rPr>
              <a:t>СТВОРЕННЯ </a:t>
            </a:r>
            <a:r>
              <a:rPr lang="uk-UA" b="1" dirty="0">
                <a:latin typeface="Century Gothic"/>
                <a:ea typeface="Century Gothic"/>
                <a:cs typeface="Century Gothic"/>
                <a:sym typeface="Century Gothic"/>
              </a:rPr>
              <a:t>НАВЧАЛЬНИХ МАТЕРІАЛІВ</a:t>
            </a:r>
            <a:endParaRPr dirty="0"/>
          </a:p>
        </p:txBody>
      </p:sp>
      <p:sp>
        <p:nvSpPr>
          <p:cNvPr id="168" name="Google Shape;168;p10"/>
          <p:cNvSpPr txBox="1"/>
          <p:nvPr/>
        </p:nvSpPr>
        <p:spPr>
          <a:xfrm>
            <a:off x="738094" y="4586941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1600" b="1" dirty="0">
                <a:latin typeface="Century Gothic"/>
                <a:ea typeface="Century Gothic"/>
                <a:cs typeface="Century Gothic"/>
                <a:sym typeface="Century Gothic"/>
              </a:rPr>
              <a:t>ОПИТУВАННЯ, ВІКТОРИНИ,ДИДАКТИЧНІ ГРИ</a:t>
            </a:r>
            <a:endParaRPr sz="900" dirty="0"/>
          </a:p>
        </p:txBody>
      </p:sp>
      <p:sp>
        <p:nvSpPr>
          <p:cNvPr id="169" name="Google Shape;169;p10"/>
          <p:cNvSpPr txBox="1"/>
          <p:nvPr/>
        </p:nvSpPr>
        <p:spPr>
          <a:xfrm>
            <a:off x="4458440" y="4613834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2400" b="1" dirty="0">
                <a:latin typeface="Century Gothic"/>
                <a:ea typeface="Century Gothic"/>
                <a:cs typeface="Century Gothic"/>
                <a:sym typeface="Century Gothic"/>
              </a:rPr>
              <a:t>Розширення 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Google Chrome</a:t>
            </a:r>
            <a:endParaRPr sz="1100" dirty="0"/>
          </a:p>
        </p:txBody>
      </p:sp>
      <p:sp>
        <p:nvSpPr>
          <p:cNvPr id="170" name="Google Shape;170;p10"/>
          <p:cNvSpPr txBox="1"/>
          <p:nvPr/>
        </p:nvSpPr>
        <p:spPr>
          <a:xfrm>
            <a:off x="8214652" y="4604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200" b="1" dirty="0">
                <a:latin typeface="Century Gothic"/>
                <a:ea typeface="Century Gothic"/>
                <a:cs typeface="Century Gothic"/>
                <a:sym typeface="Century Gothic"/>
              </a:rPr>
              <a:t>КОМУНІКАЦІЯ</a:t>
            </a:r>
            <a:endParaRPr dirty="0"/>
          </a:p>
        </p:txBody>
      </p:sp>
      <p:sp>
        <p:nvSpPr>
          <p:cNvPr id="171" name="Google Shape;171;p10"/>
          <p:cNvSpPr txBox="1"/>
          <p:nvPr/>
        </p:nvSpPr>
        <p:spPr>
          <a:xfrm>
            <a:off x="639475" y="785600"/>
            <a:ext cx="358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Тема:</a:t>
            </a:r>
            <a:endParaRPr dirty="0"/>
          </a:p>
          <a:p>
            <a:pPr lvl="0"/>
            <a:r>
              <a:rPr lang="ru-RU" sz="20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Інструменти</a:t>
            </a:r>
            <a:r>
              <a:rPr lang="ru-RU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для </a:t>
            </a:r>
            <a:r>
              <a:rPr lang="ru-RU" sz="20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організації</a:t>
            </a:r>
            <a:r>
              <a:rPr lang="ru-RU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дистанційної</a:t>
            </a:r>
            <a:r>
              <a:rPr lang="ru-RU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освіти</a:t>
            </a:r>
            <a:r>
              <a:rPr lang="ru-RU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освітніх</a:t>
            </a:r>
            <a:r>
              <a:rPr lang="ru-RU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закладах</a:t>
            </a:r>
            <a:endParaRPr dirty="0"/>
          </a:p>
        </p:txBody>
      </p:sp>
      <p:sp>
        <p:nvSpPr>
          <p:cNvPr id="172" name="Google Shape;172;p10"/>
          <p:cNvSpPr txBox="1"/>
          <p:nvPr/>
        </p:nvSpPr>
        <p:spPr>
          <a:xfrm>
            <a:off x="659973" y="2570953"/>
            <a:ext cx="339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Наталія ІВАНОВА</a:t>
            </a:r>
            <a:endParaRPr dirty="0"/>
          </a:p>
        </p:txBody>
      </p:sp>
      <p:sp>
        <p:nvSpPr>
          <p:cNvPr id="173" name="Google Shape;173;p10">
            <a:hlinkClick r:id="rId3" action="ppaction://hlinksldjump"/>
          </p:cNvPr>
          <p:cNvSpPr/>
          <p:nvPr/>
        </p:nvSpPr>
        <p:spPr>
          <a:xfrm>
            <a:off x="5285440" y="880623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74" name="Google Shape;174;p10">
            <a:hlinkClick r:id="rId4" action="ppaction://hlinksldjump"/>
          </p:cNvPr>
          <p:cNvSpPr/>
          <p:nvPr/>
        </p:nvSpPr>
        <p:spPr>
          <a:xfrm>
            <a:off x="6025840" y="848661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9" name="Google Shape;179;p10">
            <a:hlinkClick r:id="rId5" action="ppaction://hlinksldjump"/>
          </p:cNvPr>
          <p:cNvSpPr/>
          <p:nvPr/>
        </p:nvSpPr>
        <p:spPr>
          <a:xfrm>
            <a:off x="9505567" y="872998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84" name="Google Shape;184;p10">
            <a:hlinkClick r:id="rId6" action="ppaction://hlinksldjump"/>
          </p:cNvPr>
          <p:cNvSpPr/>
          <p:nvPr/>
        </p:nvSpPr>
        <p:spPr>
          <a:xfrm>
            <a:off x="1930375" y="3944472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86" name="Google Shape;186;p10">
            <a:hlinkClick r:id="rId7" action="ppaction://hlinksldjump"/>
          </p:cNvPr>
          <p:cNvSpPr/>
          <p:nvPr/>
        </p:nvSpPr>
        <p:spPr>
          <a:xfrm>
            <a:off x="5393075" y="3944472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4"/>
                </a:solidFill>
                <a:latin typeface="Century Gothic"/>
                <a:sym typeface="Century Gothic"/>
              </a:rPr>
              <a:t>5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91" name="Google Shape;191;p10">
            <a:hlinkClick r:id="rId8" action="ppaction://hlinksldjump"/>
          </p:cNvPr>
          <p:cNvSpPr/>
          <p:nvPr/>
        </p:nvSpPr>
        <p:spPr>
          <a:xfrm>
            <a:off x="9552352" y="4011147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5"/>
                </a:solidFill>
                <a:latin typeface="Century Gothic"/>
                <a:sym typeface="Century Gothic"/>
              </a:rPr>
              <a:t>7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9" name="Google Shape;186;p10">
            <a:hlinkClick r:id="rId9" action="ppaction://hlinksldjump"/>
          </p:cNvPr>
          <p:cNvSpPr/>
          <p:nvPr/>
        </p:nvSpPr>
        <p:spPr>
          <a:xfrm>
            <a:off x="6202145" y="3968994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accent4"/>
                </a:solidFill>
                <a:latin typeface="Century Gothic"/>
                <a:sym typeface="Century Gothic"/>
              </a:rPr>
              <a:t>6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" y="740664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СЕРВІСИ ТА </a:t>
            </a:r>
            <a:r>
              <a:rPr lang="uk-UA" dirty="0" smtClean="0"/>
              <a:t>ДОДАТКИ</a:t>
            </a:r>
            <a:endParaRPr lang="uk-UA" dirty="0"/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3230176" y="1117872"/>
            <a:ext cx="8229600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en-US" sz="4400" dirty="0" smtClean="0"/>
              <a:t>Google Classroom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dirty="0" smtClean="0"/>
              <a:t>Moodle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dirty="0" smtClean="0"/>
              <a:t>Zoom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dirty="0" smtClean="0"/>
              <a:t>Google Meet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dirty="0" err="1" smtClean="0">
                <a:hlinkClick r:id="rId3"/>
              </a:rPr>
              <a:t>Padlet</a:t>
            </a:r>
            <a:endParaRPr lang="uk-UA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2" y="2962274"/>
            <a:ext cx="1876425" cy="1876425"/>
          </a:xfrm>
          <a:prstGeom prst="rect">
            <a:avLst/>
          </a:prstGeom>
        </p:spPr>
      </p:pic>
      <p:sp>
        <p:nvSpPr>
          <p:cNvPr id="5" name="Google Shape;218;p12"/>
          <p:cNvSpPr/>
          <p:nvPr/>
        </p:nvSpPr>
        <p:spPr>
          <a:xfrm>
            <a:off x="1176650" y="12605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" name="Google Shape;219;p12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3319925" y="663375"/>
            <a:ext cx="6843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sz="32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sz="32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2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US" sz="32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Classroom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3310962" y="1182075"/>
            <a:ext cx="8233788" cy="522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en-US" sz="2000" b="1" dirty="0">
                <a:latin typeface="Century Gothic"/>
                <a:ea typeface="Century Gothic"/>
                <a:cs typeface="Century Gothic"/>
              </a:rPr>
              <a:t>Google Classroom </a:t>
            </a:r>
            <a:r>
              <a:rPr lang="en-US" sz="2000" dirty="0"/>
              <a:t>- </a:t>
            </a:r>
            <a:r>
              <a:rPr lang="uk-UA" sz="2000" dirty="0" smtClean="0"/>
              <a:t>платформа, яка </a:t>
            </a:r>
            <a:r>
              <a:rPr lang="uk-UA" sz="2000" dirty="0"/>
              <a:t>дозволяє створювати навчальні класи, оцінювати завдання, надавати учням зворотний зв'язок, публікувати оголошення, і поширювати навчальні матеріали</a:t>
            </a:r>
            <a:r>
              <a:rPr lang="uk-UA" sz="2000" dirty="0" smtClean="0"/>
              <a:t>.</a:t>
            </a:r>
          </a:p>
          <a:p>
            <a:pPr indent="266700" algn="just"/>
            <a:r>
              <a:rPr lang="uk-UA" sz="2000" dirty="0" smtClean="0"/>
              <a:t> </a:t>
            </a:r>
            <a:r>
              <a:rPr lang="uk-UA" sz="2000" dirty="0"/>
              <a:t>Викладач може бачити, хто виконав завдання, а хто ще продовжує над ним працювати, а також читати питання і коментарі учнів.</a:t>
            </a:r>
          </a:p>
          <a:p>
            <a:pPr algn="ctr"/>
            <a:r>
              <a:rPr lang="uk-UA" sz="2000" dirty="0"/>
              <a:t>Дидактичні функції </a:t>
            </a:r>
            <a:r>
              <a:rPr lang="en-US" sz="2000" dirty="0"/>
              <a:t>Google Classroom:</a:t>
            </a:r>
          </a:p>
          <a:p>
            <a:r>
              <a:rPr lang="en-US" sz="2000" dirty="0"/>
              <a:t>1. </a:t>
            </a:r>
            <a:r>
              <a:rPr lang="uk-UA" sz="2000" dirty="0"/>
              <a:t>Організація дистанційного або змішаного </a:t>
            </a:r>
            <a:r>
              <a:rPr lang="uk-UA" sz="2000" dirty="0" smtClean="0"/>
              <a:t>навчання</a:t>
            </a:r>
            <a:endParaRPr lang="uk-UA" sz="2000" dirty="0"/>
          </a:p>
          <a:p>
            <a:r>
              <a:rPr lang="uk-UA" sz="2000" dirty="0"/>
              <a:t>2. Розробка індивідуальних </a:t>
            </a:r>
            <a:r>
              <a:rPr lang="uk-UA" sz="2000" dirty="0" err="1" smtClean="0"/>
              <a:t>веб-завдань</a:t>
            </a:r>
            <a:endParaRPr lang="uk-UA" sz="2000" dirty="0"/>
          </a:p>
          <a:p>
            <a:r>
              <a:rPr lang="uk-UA" sz="2000" dirty="0"/>
              <a:t>3. Забезпечення можливості </a:t>
            </a:r>
            <a:r>
              <a:rPr lang="uk-UA" sz="2000" dirty="0" smtClean="0"/>
              <a:t>поза</a:t>
            </a:r>
            <a:r>
              <a:rPr lang="en-US" sz="2000" dirty="0" smtClean="0"/>
              <a:t> </a:t>
            </a:r>
            <a:r>
              <a:rPr lang="uk-UA" sz="2000" dirty="0" smtClean="0"/>
              <a:t>аудиторної </a:t>
            </a:r>
            <a:r>
              <a:rPr lang="uk-UA" sz="2000" dirty="0"/>
              <a:t>комунікації викладача з учнями і учнів між </a:t>
            </a:r>
            <a:r>
              <a:rPr lang="uk-UA" sz="2000" dirty="0" smtClean="0"/>
              <a:t>собою</a:t>
            </a:r>
            <a:endParaRPr lang="uk-UA" sz="2000" dirty="0"/>
          </a:p>
          <a:p>
            <a:r>
              <a:rPr lang="uk-UA" sz="2000" dirty="0"/>
              <a:t>4. Реалізація зворотного зв'язку </a:t>
            </a:r>
            <a:r>
              <a:rPr lang="uk-UA" sz="2000" dirty="0" smtClean="0"/>
              <a:t>викладачем</a:t>
            </a:r>
            <a:endParaRPr lang="uk-UA" sz="2000" dirty="0"/>
          </a:p>
          <a:p>
            <a:r>
              <a:rPr lang="uk-UA" sz="2000" dirty="0"/>
              <a:t>5. Можливість поетапної роботи над письмовими завданнями (внесення багаторазових правок</a:t>
            </a:r>
            <a:r>
              <a:rPr lang="uk-UA" sz="2000" dirty="0" smtClean="0"/>
              <a:t>)</a:t>
            </a:r>
            <a:endParaRPr lang="uk-UA" sz="2000" dirty="0"/>
          </a:p>
          <a:p>
            <a:r>
              <a:rPr lang="uk-UA" sz="2000" dirty="0"/>
              <a:t>6. Моніторинг та аналітика прогресу учнів (обмежена в особистому </a:t>
            </a:r>
            <a:r>
              <a:rPr lang="uk-UA" sz="2000" dirty="0" err="1"/>
              <a:t>акаунті</a:t>
            </a:r>
            <a:r>
              <a:rPr lang="uk-UA" sz="2000" dirty="0"/>
              <a:t> і повна в навчальних закладах</a:t>
            </a:r>
            <a:r>
              <a:rPr lang="uk-UA" sz="2000" dirty="0" smtClean="0"/>
              <a:t>)</a:t>
            </a: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6"/>
                </a:solidFill>
                <a:latin typeface="Century Gothic"/>
                <a:sym typeface="Century Gothic"/>
              </a:rPr>
              <a:t>2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19" name="Google Shape;219;p12">
            <a:hlinkClick r:id="rId3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76" y="3206508"/>
            <a:ext cx="3074252" cy="307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3319925" y="663375"/>
            <a:ext cx="6843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sz="32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sz="32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2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US" sz="3200" b="1" dirty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Moodle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3482412" y="1666875"/>
            <a:ext cx="8233788" cy="341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ru-RU" sz="2000" b="1" dirty="0" err="1">
                <a:latin typeface="Century Gothic"/>
                <a:ea typeface="Century Gothic"/>
                <a:cs typeface="Century Gothic"/>
              </a:rPr>
              <a:t>Moodle</a:t>
            </a:r>
            <a:r>
              <a:rPr lang="ru-RU" sz="2000" b="1" dirty="0">
                <a:latin typeface="Century Gothic"/>
                <a:ea typeface="Century Gothic"/>
                <a:cs typeface="Century Gothic"/>
              </a:rPr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безкоштовна</a:t>
            </a:r>
            <a:r>
              <a:rPr lang="ru-RU" sz="2000" dirty="0"/>
              <a:t>, </a:t>
            </a:r>
            <a:r>
              <a:rPr lang="ru-RU" sz="2000" dirty="0" err="1"/>
              <a:t>відкрита</a:t>
            </a:r>
            <a:r>
              <a:rPr lang="ru-RU" sz="2000" dirty="0"/>
              <a:t> (</a:t>
            </a:r>
            <a:r>
              <a:rPr lang="ru-RU" sz="2000" dirty="0" err="1"/>
              <a:t>Open</a:t>
            </a:r>
            <a:r>
              <a:rPr lang="ru-RU" sz="2000" dirty="0"/>
              <a:t> </a:t>
            </a:r>
            <a:r>
              <a:rPr lang="ru-RU" sz="2000" dirty="0" err="1"/>
              <a:t>Source</a:t>
            </a:r>
            <a:r>
              <a:rPr lang="ru-RU" sz="2000" dirty="0"/>
              <a:t>) система. Вона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безкоштовна</a:t>
            </a:r>
            <a:r>
              <a:rPr lang="ru-RU" sz="2000" dirty="0"/>
              <a:t> сама, а й не </a:t>
            </a:r>
            <a:r>
              <a:rPr lang="ru-RU" sz="2000" dirty="0" err="1"/>
              <a:t>потребує</a:t>
            </a:r>
            <a:r>
              <a:rPr lang="ru-RU" sz="2000" dirty="0"/>
              <a:t> для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жодного</a:t>
            </a:r>
            <a:r>
              <a:rPr lang="ru-RU" sz="2000" dirty="0"/>
              <a:t> платного </a:t>
            </a:r>
            <a:r>
              <a:rPr lang="ru-RU" sz="2000" dirty="0" err="1"/>
              <a:t>програмного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.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навчальний</a:t>
            </a:r>
            <a:r>
              <a:rPr lang="ru-RU" sz="2000" dirty="0"/>
              <a:t> заклад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впровадити</a:t>
            </a:r>
            <a:r>
              <a:rPr lang="ru-RU" sz="2000" dirty="0"/>
              <a:t> у себе не просто </a:t>
            </a:r>
            <a:r>
              <a:rPr lang="ru-RU" sz="2000" dirty="0" err="1"/>
              <a:t>безкоштовну</a:t>
            </a:r>
            <a:r>
              <a:rPr lang="ru-RU" sz="2000" dirty="0"/>
              <a:t> і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досконалу</a:t>
            </a:r>
            <a:r>
              <a:rPr lang="ru-RU" sz="2000" dirty="0"/>
              <a:t>, а </a:t>
            </a:r>
            <a:r>
              <a:rPr lang="ru-RU" sz="2000" dirty="0" err="1"/>
              <a:t>ще</a:t>
            </a:r>
            <a:r>
              <a:rPr lang="ru-RU" sz="2000" dirty="0"/>
              <a:t> й абсолютно </a:t>
            </a:r>
            <a:r>
              <a:rPr lang="ru-RU" sz="2000" dirty="0" err="1"/>
              <a:t>ліцензійну</a:t>
            </a:r>
            <a:r>
              <a:rPr lang="ru-RU" sz="2000" dirty="0"/>
              <a:t> систему, не </a:t>
            </a:r>
            <a:r>
              <a:rPr lang="ru-RU" sz="2000" dirty="0" err="1"/>
              <a:t>витративши</a:t>
            </a:r>
            <a:r>
              <a:rPr lang="ru-RU" sz="2000" dirty="0"/>
              <a:t> </a:t>
            </a:r>
            <a:r>
              <a:rPr lang="ru-RU" sz="2000" dirty="0" err="1"/>
              <a:t>жодної</a:t>
            </a:r>
            <a:r>
              <a:rPr lang="ru-RU" sz="2000" dirty="0"/>
              <a:t> </a:t>
            </a:r>
            <a:r>
              <a:rPr lang="ru-RU" sz="2000" dirty="0" err="1"/>
              <a:t>копійки</a:t>
            </a:r>
            <a:r>
              <a:rPr lang="ru-RU" sz="2000" dirty="0"/>
              <a:t> на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програмного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.</a:t>
            </a:r>
            <a:r>
              <a:rPr lang="uk-UA" sz="2000" dirty="0"/>
              <a:t> </a:t>
            </a:r>
            <a:endParaRPr lang="uk-UA" sz="2000" dirty="0" smtClean="0"/>
          </a:p>
        </p:txBody>
      </p:sp>
      <p:sp>
        <p:nvSpPr>
          <p:cNvPr id="218" name="Google Shape;218;p12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6"/>
                </a:solidFill>
                <a:latin typeface="Century Gothic"/>
                <a:sym typeface="Century Gothic"/>
              </a:rPr>
              <a:t>2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19" name="Google Shape;219;p12">
            <a:hlinkClick r:id="rId3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6" y="3619500"/>
            <a:ext cx="2661260" cy="26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" y="740664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СЕРВІСИ ТА </a:t>
            </a:r>
            <a:r>
              <a:rPr lang="uk-UA" dirty="0" smtClean="0"/>
              <a:t>ДОДАТКИ</a:t>
            </a:r>
            <a:endParaRPr lang="uk-UA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3230176" y="926574"/>
            <a:ext cx="8229600" cy="48265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Canva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>
                <a:hlinkClick r:id="rId2"/>
              </a:rPr>
              <a:t>LearningApps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>
                <a:hlinkClick r:id="rId3"/>
              </a:rPr>
              <a:t>Wordwall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Flippity</a:t>
            </a:r>
            <a:endParaRPr lang="uk-UA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>
                <a:hlinkClick r:id="rId4"/>
              </a:rPr>
              <a:t>Genially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uk-UA" sz="4400" dirty="0" smtClean="0">
                <a:hlinkClick r:id="rId5"/>
              </a:rPr>
              <a:t>Сервіси </a:t>
            </a:r>
            <a:r>
              <a:rPr lang="en-US" sz="4400" dirty="0" smtClean="0">
                <a:hlinkClick r:id="rId5"/>
              </a:rPr>
              <a:t>Google </a:t>
            </a:r>
            <a:endParaRPr lang="uk-UA" sz="4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/>
              <a:t>Nearpod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" y="2381251"/>
            <a:ext cx="1335786" cy="1335786"/>
          </a:xfrm>
          <a:prstGeom prst="rect">
            <a:avLst/>
          </a:prstGeom>
        </p:spPr>
      </p:pic>
      <p:pic>
        <p:nvPicPr>
          <p:cNvPr id="3074" name="Picture 2" descr="C:\Users\1\Downloads\qrcode_learningapps.or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78" y="3298977"/>
            <a:ext cx="1256961" cy="12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5" y="4495800"/>
            <a:ext cx="1257300" cy="125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01" y="5581650"/>
            <a:ext cx="1181100" cy="1181100"/>
          </a:xfrm>
          <a:prstGeom prst="rect">
            <a:avLst/>
          </a:prstGeom>
        </p:spPr>
      </p:pic>
      <p:sp>
        <p:nvSpPr>
          <p:cNvPr id="11" name="Google Shape;218;p12"/>
          <p:cNvSpPr/>
          <p:nvPr/>
        </p:nvSpPr>
        <p:spPr>
          <a:xfrm>
            <a:off x="1126200" y="1048441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E76319"/>
                </a:solidFill>
                <a:latin typeface="Century Gothic"/>
                <a:sym typeface="Century Gothic"/>
              </a:rPr>
              <a:t>3</a:t>
            </a:r>
            <a:endParaRPr dirty="0">
              <a:solidFill>
                <a:srgbClr val="E763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" y="626052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СЕРВІСИ ТА </a:t>
            </a:r>
            <a:r>
              <a:rPr lang="uk-UA" dirty="0" smtClean="0"/>
              <a:t>ДОДАТКИ</a:t>
            </a:r>
            <a:endParaRPr lang="uk-UA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3230176" y="926574"/>
            <a:ext cx="8229600" cy="48265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Kahoot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GoogleForms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uk-UA" sz="4400" dirty="0" err="1" smtClean="0"/>
              <a:t>Всеосвіта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4" y="3006461"/>
            <a:ext cx="2009775" cy="2009775"/>
          </a:xfrm>
          <a:prstGeom prst="rect">
            <a:avLst/>
          </a:prstGeom>
        </p:spPr>
      </p:pic>
      <p:sp>
        <p:nvSpPr>
          <p:cNvPr id="5" name="Google Shape;218;p12"/>
          <p:cNvSpPr/>
          <p:nvPr/>
        </p:nvSpPr>
        <p:spPr>
          <a:xfrm>
            <a:off x="1150250" y="916283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FF66CC"/>
                </a:solidFill>
                <a:latin typeface="Century Gothic"/>
                <a:sym typeface="Century Gothic"/>
              </a:rPr>
              <a:t>4</a:t>
            </a:r>
            <a:endParaRPr dirty="0">
              <a:solidFill>
                <a:srgbClr val="FF66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9" y="4716198"/>
            <a:ext cx="1790699" cy="1790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9" y="3011223"/>
            <a:ext cx="2000249" cy="20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3230176" y="926574"/>
            <a:ext cx="8229600" cy="48265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Google Meet Attendance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/>
              <a:t>Screensy</a:t>
            </a:r>
            <a:r>
              <a:rPr lang="en-US" sz="4400" dirty="0" smtClean="0"/>
              <a:t> </a:t>
            </a:r>
            <a:r>
              <a:rPr lang="en-US" sz="4400" dirty="0"/>
              <a:t>- Screen Recorder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Paint Online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Google </a:t>
            </a:r>
            <a:r>
              <a:rPr lang="uk-UA" sz="4400" dirty="0"/>
              <a:t>Перекладач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34" y="3755013"/>
            <a:ext cx="6052015" cy="270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76" y="926574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34" y="1579036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76" y="2299036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76" y="3035013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218;p12"/>
          <p:cNvSpPr/>
          <p:nvPr/>
        </p:nvSpPr>
        <p:spPr>
          <a:xfrm>
            <a:off x="1222300" y="9260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Century Gothic"/>
                <a:sym typeface="Century Gothic"/>
              </a:rPr>
              <a:t>5</a:t>
            </a: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4"/>
          <p:cNvSpPr txBox="1"/>
          <p:nvPr/>
        </p:nvSpPr>
        <p:spPr>
          <a:xfrm>
            <a:off x="3319924" y="571500"/>
            <a:ext cx="7624301" cy="85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" sz="3200" b="1" dirty="0" smtClean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uk-UA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 додати розширення у </a:t>
            </a:r>
            <a:r>
              <a:rPr lang="en-US" sz="3200" b="1" dirty="0" smtClean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</a:t>
            </a:r>
            <a:r>
              <a:rPr lang="en-US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Chrome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702" name="Google Shape;702;p24"/>
          <p:cNvSpPr txBox="1"/>
          <p:nvPr/>
        </p:nvSpPr>
        <p:spPr>
          <a:xfrm>
            <a:off x="3450474" y="2033002"/>
            <a:ext cx="368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 smtClean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Інструкція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703" name="Google Shape;703;p24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4"/>
                </a:solidFill>
                <a:latin typeface="Century Gothic"/>
                <a:sym typeface="Century Gothic"/>
              </a:rPr>
              <a:t>6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704" name="Google Shape;704;p24">
            <a:hlinkClick r:id="rId4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3148159" y="3275111"/>
            <a:ext cx="8638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| </a:t>
            </a:r>
            <a:r>
              <a:rPr lang="uk-UA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Створення </a:t>
            </a:r>
            <a:r>
              <a:rPr lang="en-US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QR</a:t>
            </a:r>
            <a:r>
              <a:rPr lang="uk-UA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коду в </a:t>
            </a:r>
            <a:r>
              <a:rPr lang="en-US" sz="3200" b="1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Chrome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72" y="4185653"/>
            <a:ext cx="8259075" cy="18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3230176" y="926574"/>
            <a:ext cx="8229600" cy="48265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Facebook</a:t>
            </a:r>
            <a:endParaRPr lang="uk-UA" sz="4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/>
              <a:t>Viber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Telegram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Gmail</a:t>
            </a:r>
            <a:endParaRPr lang="uk-UA" sz="4400" dirty="0"/>
          </a:p>
        </p:txBody>
      </p:sp>
      <p:sp>
        <p:nvSpPr>
          <p:cNvPr id="3" name="Google Shape;218;p12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/>
                <a:sym typeface="Century Gothic"/>
              </a:rPr>
              <a:t>7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 Planner for Online Lessons  · SlidesMania">
  <a:themeElements>
    <a:clrScheme name="Simple Light">
      <a:dk1>
        <a:srgbClr val="002060"/>
      </a:dk1>
      <a:lt1>
        <a:srgbClr val="FFFFFF"/>
      </a:lt1>
      <a:dk2>
        <a:srgbClr val="595959"/>
      </a:dk2>
      <a:lt2>
        <a:srgbClr val="434343"/>
      </a:lt2>
      <a:accent1>
        <a:srgbClr val="7030A0"/>
      </a:accent1>
      <a:accent2>
        <a:srgbClr val="FF6E00"/>
      </a:accent2>
      <a:accent3>
        <a:srgbClr val="C14BAA"/>
      </a:accent3>
      <a:accent4>
        <a:srgbClr val="0070C0"/>
      </a:accent4>
      <a:accent5>
        <a:srgbClr val="92D050"/>
      </a:accent5>
      <a:accent6>
        <a:srgbClr val="FFCB2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289</Words>
  <Application>Microsoft Office PowerPoint</Application>
  <PresentationFormat>Довільний</PresentationFormat>
  <Paragraphs>64</Paragraphs>
  <Slides>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Calibri</vt:lpstr>
      <vt:lpstr>Barlow Condensed</vt:lpstr>
      <vt:lpstr>Century Gothic</vt:lpstr>
      <vt:lpstr>Weekly Planner for Online Lessons  · SlidesMania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1</dc:creator>
  <cp:lastModifiedBy>1</cp:lastModifiedBy>
  <cp:revision>29</cp:revision>
  <dcterms:modified xsi:type="dcterms:W3CDTF">2022-10-24T14:10:44Z</dcterms:modified>
</cp:coreProperties>
</file>